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25"/>
  </p:notesMasterIdLst>
  <p:sldIdLst>
    <p:sldId id="533" r:id="rId10"/>
    <p:sldId id="814" r:id="rId11"/>
    <p:sldId id="573" r:id="rId12"/>
    <p:sldId id="800" r:id="rId13"/>
    <p:sldId id="702" r:id="rId14"/>
    <p:sldId id="574" r:id="rId15"/>
    <p:sldId id="778" r:id="rId16"/>
    <p:sldId id="779" r:id="rId17"/>
    <p:sldId id="780" r:id="rId18"/>
    <p:sldId id="781" r:id="rId19"/>
    <p:sldId id="801" r:id="rId20"/>
    <p:sldId id="559" r:id="rId21"/>
    <p:sldId id="811" r:id="rId22"/>
    <p:sldId id="575" r:id="rId23"/>
    <p:sldId id="579" r:id="rId2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1506" y="-84"/>
      </p:cViewPr>
      <p:guideLst>
        <p:guide orient="horz" pos="22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9" name="日期占位符 2"/>
          <p:cNvSpPr>
            <a:spLocks noGrp="1"/>
          </p:cNvSpPr>
          <p:nvPr>
            <p:ph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algn="r"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068" name="幻灯片图像占位符 3"/>
          <p:cNvSpPr>
            <a:spLocks noGrp="1" noRo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9221" name="备注占位符 4"/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22" name="页脚占位符 5"/>
          <p:cNvSpPr>
            <a:spLocks noGrp="1"/>
          </p:cNvSpPr>
          <p:nvPr>
            <p:ph type="ftr" sz="quarte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3" name="灯片编号占位符 6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9267" y="260350"/>
            <a:ext cx="27432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7" y="260350"/>
            <a:ext cx="8070573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5795" y="1628775"/>
            <a:ext cx="5376672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advClick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1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1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1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552575"/>
            <a:ext cx="515264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76238"/>
            <a:ext cx="2628900" cy="57023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76238"/>
            <a:ext cx="7734300" cy="57023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图片1"/>
          <p:cNvPicPr>
            <a:picLocks noChangeAspect="1"/>
          </p:cNvPicPr>
          <p:nvPr userDrawn="1"/>
        </p:nvPicPr>
        <p:blipFill>
          <a:blip r:embed="rId12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12192000" cy="59769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Text Box 3"/>
          <p:cNvGrpSpPr/>
          <p:nvPr userDrawn="1"/>
        </p:nvGrpSpPr>
        <p:grpSpPr>
          <a:xfrm>
            <a:off x="-4762" y="-4762"/>
            <a:ext cx="12206816" cy="711200"/>
            <a:chOff x="0" y="0"/>
            <a:chExt cx="5768" cy="449"/>
          </a:xfrm>
        </p:grpSpPr>
        <p:pic>
          <p:nvPicPr>
            <p:cNvPr id="1028" name="Text Box 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68" cy="4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69" name="文本框 1028"/>
            <p:cNvSpPr txBox="1">
              <a:spLocks noChangeArrowheads="1"/>
            </p:cNvSpPr>
            <p:nvPr/>
          </p:nvSpPr>
          <p:spPr bwMode="auto">
            <a:xfrm>
              <a:off x="4" y="4"/>
              <a:ext cx="5760" cy="3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0" name="Rectangle 4"/>
          <p:cNvSpPr>
            <a:spLocks noGrp="1"/>
          </p:cNvSpPr>
          <p:nvPr>
            <p:ph type="body"/>
          </p:nvPr>
        </p:nvSpPr>
        <p:spPr>
          <a:xfrm>
            <a:off x="719667" y="1628775"/>
            <a:ext cx="109728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0" y="6858000"/>
            <a:ext cx="12192000" cy="0"/>
          </a:xfrm>
          <a:prstGeom prst="line">
            <a:avLst/>
          </a:prstGeom>
          <a:noFill/>
          <a:ln w="3175">
            <a:solidFill>
              <a:schemeClr val="bg1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0" y="0"/>
            <a:ext cx="12192000" cy="0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6851650"/>
            <a:ext cx="12192000" cy="6350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-38100" y="765175"/>
            <a:ext cx="12230100" cy="0"/>
          </a:xfrm>
          <a:prstGeom prst="line">
            <a:avLst/>
          </a:prstGeom>
          <a:noFill/>
          <a:ln w="101600">
            <a:solidFill>
              <a:srgbClr val="FFCC00">
                <a:alpha val="67842"/>
              </a:srgbClr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-38100" y="692150"/>
            <a:ext cx="12230100" cy="1588"/>
          </a:xfrm>
          <a:prstGeom prst="line">
            <a:avLst/>
          </a:prstGeom>
          <a:noFill/>
          <a:ln w="57150" cmpd="thinThick">
            <a:solidFill>
              <a:srgbClr val="3399FF"/>
            </a:solidFill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" name="Rectangle 10"/>
          <p:cNvSpPr>
            <a:spLocks noGrp="1"/>
          </p:cNvSpPr>
          <p:nvPr>
            <p:ph type="title"/>
          </p:nvPr>
        </p:nvSpPr>
        <p:spPr>
          <a:xfrm>
            <a:off x="1678517" y="260350"/>
            <a:ext cx="8257116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7" name="Group 11"/>
          <p:cNvGrpSpPr/>
          <p:nvPr userDrawn="1"/>
        </p:nvGrpSpPr>
        <p:grpSpPr>
          <a:xfrm>
            <a:off x="-84667" y="1196975"/>
            <a:ext cx="12276667" cy="647700"/>
            <a:chOff x="0" y="0"/>
            <a:chExt cx="5805" cy="408"/>
          </a:xfrm>
        </p:grpSpPr>
        <p:sp>
          <p:nvSpPr>
            <p:cNvPr id="1063" name="Line 12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4" name="Line 13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5" name="Line 14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6" name="Line 15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7" name="Line 16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6567" y="2205038"/>
            <a:ext cx="12192000" cy="0"/>
          </a:xfrm>
          <a:prstGeom prst="line">
            <a:avLst/>
          </a:prstGeom>
          <a:noFill/>
          <a:ln w="3175" cap="rnd">
            <a:solidFill>
              <a:schemeClr val="bg1"/>
            </a:solidFill>
            <a:prstDash val="sysDot"/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ine 18"/>
          <p:cNvSpPr>
            <a:spLocks noChangeShapeType="1"/>
          </p:cNvSpPr>
          <p:nvPr/>
        </p:nvSpPr>
        <p:spPr bwMode="auto">
          <a:xfrm>
            <a:off x="-38100" y="2708275"/>
            <a:ext cx="12181417" cy="0"/>
          </a:xfrm>
          <a:prstGeom prst="line">
            <a:avLst/>
          </a:prstGeom>
          <a:noFill/>
          <a:ln w="3175" cap="rnd">
            <a:solidFill>
              <a:schemeClr val="bg1"/>
            </a:solidFill>
            <a:prstDash val="sysDot"/>
            <a:beve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45" name="Group 19"/>
          <p:cNvGrpSpPr/>
          <p:nvPr userDrawn="1"/>
        </p:nvGrpSpPr>
        <p:grpSpPr>
          <a:xfrm>
            <a:off x="-38100" y="2925763"/>
            <a:ext cx="12276667" cy="647700"/>
            <a:chOff x="0" y="0"/>
            <a:chExt cx="5805" cy="408"/>
          </a:xfrm>
        </p:grpSpPr>
        <p:sp>
          <p:nvSpPr>
            <p:cNvPr id="1058" name="Line 20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Line 21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Line 22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Line 23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Line 24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51" name="Group 25"/>
          <p:cNvGrpSpPr/>
          <p:nvPr userDrawn="1"/>
        </p:nvGrpSpPr>
        <p:grpSpPr>
          <a:xfrm>
            <a:off x="-35983" y="3789363"/>
            <a:ext cx="12276667" cy="647700"/>
            <a:chOff x="0" y="0"/>
            <a:chExt cx="5805" cy="408"/>
          </a:xfrm>
        </p:grpSpPr>
        <p:sp>
          <p:nvSpPr>
            <p:cNvPr id="1053" name="Line 26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Line 27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Line 28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Line 29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Line 30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31"/>
          <p:cNvGrpSpPr/>
          <p:nvPr userDrawn="1"/>
        </p:nvGrpSpPr>
        <p:grpSpPr>
          <a:xfrm>
            <a:off x="-35983" y="5013325"/>
            <a:ext cx="12276667" cy="647700"/>
            <a:chOff x="0" y="0"/>
            <a:chExt cx="5805" cy="408"/>
          </a:xfrm>
        </p:grpSpPr>
        <p:sp>
          <p:nvSpPr>
            <p:cNvPr id="1048" name="Line 32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Line 33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Line 34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Line 35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Line 36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37"/>
          <p:cNvGrpSpPr/>
          <p:nvPr userDrawn="1"/>
        </p:nvGrpSpPr>
        <p:grpSpPr>
          <a:xfrm>
            <a:off x="-84667" y="5661025"/>
            <a:ext cx="12276667" cy="647700"/>
            <a:chOff x="0" y="0"/>
            <a:chExt cx="5805" cy="408"/>
          </a:xfrm>
        </p:grpSpPr>
        <p:sp>
          <p:nvSpPr>
            <p:cNvPr id="1043" name="Line 38"/>
            <p:cNvSpPr>
              <a:spLocks noChangeShapeType="1"/>
            </p:cNvSpPr>
            <p:nvPr/>
          </p:nvSpPr>
          <p:spPr bwMode="auto">
            <a:xfrm>
              <a:off x="23" y="0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Line 39"/>
            <p:cNvSpPr>
              <a:spLocks noChangeShapeType="1"/>
            </p:cNvSpPr>
            <p:nvPr/>
          </p:nvSpPr>
          <p:spPr bwMode="auto">
            <a:xfrm>
              <a:off x="45" y="136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40"/>
            <p:cNvSpPr>
              <a:spLocks noChangeShapeType="1"/>
            </p:cNvSpPr>
            <p:nvPr/>
          </p:nvSpPr>
          <p:spPr bwMode="auto">
            <a:xfrm>
              <a:off x="0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Line 41"/>
            <p:cNvSpPr>
              <a:spLocks noChangeShapeType="1"/>
            </p:cNvSpPr>
            <p:nvPr/>
          </p:nvSpPr>
          <p:spPr bwMode="auto">
            <a:xfrm>
              <a:off x="45" y="272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Line 42"/>
            <p:cNvSpPr>
              <a:spLocks noChangeShapeType="1"/>
            </p:cNvSpPr>
            <p:nvPr/>
          </p:nvSpPr>
          <p:spPr bwMode="auto">
            <a:xfrm>
              <a:off x="45" y="408"/>
              <a:ext cx="5760" cy="0"/>
            </a:xfrm>
            <a:prstGeom prst="line">
              <a:avLst/>
            </a:prstGeom>
            <a:noFill/>
            <a:ln w="3175" cap="rnd">
              <a:solidFill>
                <a:schemeClr val="bg1"/>
              </a:solidFill>
              <a:prstDash val="sysDot"/>
              <a:beve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" name="Picture 43" descr="banner01"/>
          <p:cNvPicPr>
            <a:picLocks noChangeAspect="1"/>
          </p:cNvPicPr>
          <p:nvPr userDrawn="1"/>
        </p:nvPicPr>
        <p:blipFill>
          <a:blip r:embed="rId14">
            <a:lum bright="91998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2063751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日期占位符 1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3" name="页脚占位符 2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54" name="灯片编号占位符 3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074" name="Group 4"/>
          <p:cNvGrpSpPr/>
          <p:nvPr userDrawn="1"/>
        </p:nvGrpSpPr>
        <p:grpSpPr>
          <a:xfrm>
            <a:off x="609600" y="376238"/>
            <a:ext cx="1479551" cy="841375"/>
            <a:chOff x="0" y="0"/>
            <a:chExt cx="1747" cy="1324"/>
          </a:xfrm>
        </p:grpSpPr>
        <p:sp>
          <p:nvSpPr>
            <p:cNvPr id="3080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079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81" name="日期占位符 8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82" name="页脚占位符 9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83" name="灯片编号占位符 10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Group 2"/>
          <p:cNvGrpSpPr/>
          <p:nvPr userDrawn="1"/>
        </p:nvGrpSpPr>
        <p:grpSpPr>
          <a:xfrm>
            <a:off x="3937000" y="2784475"/>
            <a:ext cx="543984" cy="406400"/>
            <a:chOff x="0" y="0"/>
            <a:chExt cx="642" cy="642"/>
          </a:xfrm>
        </p:grpSpPr>
        <p:sp>
          <p:nvSpPr>
            <p:cNvPr id="2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642" cy="642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 rot="5400000">
              <a:off x="0" y="0"/>
              <a:ext cx="321" cy="321"/>
            </a:xfrm>
            <a:prstGeom prst="rtTriangle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 rot="-5400000">
              <a:off x="303" y="303"/>
              <a:ext cx="321" cy="321"/>
            </a:xfrm>
            <a:prstGeom prst="rtTriangle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2" name="Group 6"/>
          <p:cNvGrpSpPr/>
          <p:nvPr userDrawn="1"/>
        </p:nvGrpSpPr>
        <p:grpSpPr>
          <a:xfrm>
            <a:off x="3848100" y="2717800"/>
            <a:ext cx="543984" cy="407988"/>
            <a:chOff x="0" y="0"/>
            <a:chExt cx="642" cy="642"/>
          </a:xfrm>
        </p:grpSpPr>
        <p:sp>
          <p:nvSpPr>
            <p:cNvPr id="4105" name="AutoShape 7"/>
            <p:cNvSpPr>
              <a:spLocks noChangeArrowheads="1"/>
            </p:cNvSpPr>
            <p:nvPr/>
          </p:nvSpPr>
          <p:spPr bwMode="auto">
            <a:xfrm>
              <a:off x="0" y="0"/>
              <a:ext cx="642" cy="642"/>
            </a:xfrm>
            <a:prstGeom prst="roundRect">
              <a:avLst>
                <a:gd name="adj" fmla="val 16667"/>
              </a:avLst>
            </a:prstGeom>
            <a:solidFill>
              <a:srgbClr val="FC3159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06" name="AutoShape 8"/>
            <p:cNvSpPr>
              <a:spLocks noChangeArrowheads="1"/>
            </p:cNvSpPr>
            <p:nvPr/>
          </p:nvSpPr>
          <p:spPr bwMode="auto">
            <a:xfrm rot="5400000">
              <a:off x="0" y="0"/>
              <a:ext cx="321" cy="321"/>
            </a:xfrm>
            <a:prstGeom prst="rtTriangl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07" name="AutoShape 9"/>
            <p:cNvSpPr>
              <a:spLocks noChangeArrowheads="1"/>
            </p:cNvSpPr>
            <p:nvPr/>
          </p:nvSpPr>
          <p:spPr bwMode="auto">
            <a:xfrm rot="-5400000">
              <a:off x="303" y="303"/>
              <a:ext cx="321" cy="321"/>
            </a:xfrm>
            <a:prstGeom prst="rtTriangl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108" name="日期占位符 11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09" name="页脚占位符 12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10" name="灯片编号占位符 13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Group 4"/>
          <p:cNvGrpSpPr/>
          <p:nvPr userDrawn="1"/>
        </p:nvGrpSpPr>
        <p:grpSpPr>
          <a:xfrm>
            <a:off x="609600" y="376238"/>
            <a:ext cx="1479551" cy="841375"/>
            <a:chOff x="0" y="0"/>
            <a:chExt cx="1747" cy="1324"/>
          </a:xfrm>
        </p:grpSpPr>
        <p:sp>
          <p:nvSpPr>
            <p:cNvPr id="5128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127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129" name="日期占位符 9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30" name="页脚占位符 10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31" name="灯片编号占位符 11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3" descr="#wm#_57_17_*Z"/>
          <p:cNvSpPr>
            <a:spLocks noChangeArrowheads="1"/>
          </p:cNvSpPr>
          <p:nvPr/>
        </p:nvSpPr>
        <p:spPr bwMode="auto">
          <a:xfrm>
            <a:off x="6578600" y="5408613"/>
            <a:ext cx="3479800" cy="252413"/>
          </a:xfrm>
          <a:prstGeom prst="rect">
            <a:avLst/>
          </a:prstGeom>
          <a:blipFill dpi="0" rotWithShape="0">
            <a:blip r:embed="rId12" cstate="print"/>
            <a:srcRect/>
            <a:tile tx="0" ty="0" sx="100000" sy="100000" flip="none" algn="tl"/>
          </a:blipFill>
          <a:ln w="9525">
            <a:noFill/>
            <a:miter lim="800000"/>
          </a:ln>
        </p:spPr>
        <p:txBody>
          <a:bodyPr lIns="67626" tIns="35241" rIns="67626" bIns="35241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7" name="矩形 3" descr="#wm#_57_17_*Z"/>
          <p:cNvSpPr>
            <a:spLocks noChangeArrowheads="1"/>
          </p:cNvSpPr>
          <p:nvPr/>
        </p:nvSpPr>
        <p:spPr bwMode="auto">
          <a:xfrm>
            <a:off x="2114551" y="5408613"/>
            <a:ext cx="3481917" cy="252413"/>
          </a:xfrm>
          <a:prstGeom prst="rect">
            <a:avLst/>
          </a:prstGeom>
          <a:blipFill dpi="0" rotWithShape="0">
            <a:blip r:embed="rId12" cstate="print"/>
            <a:srcRect/>
            <a:tile tx="0" ty="0" sx="100000" sy="100000" flip="none" algn="tl"/>
          </a:blipFill>
          <a:ln w="9525">
            <a:noFill/>
            <a:miter lim="800000"/>
          </a:ln>
        </p:spPr>
        <p:txBody>
          <a:bodyPr lIns="67626" tIns="35241" rIns="67626" bIns="35241" anchor="ctr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9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6148" name="Group 4"/>
          <p:cNvGrpSpPr/>
          <p:nvPr userDrawn="1"/>
        </p:nvGrpSpPr>
        <p:grpSpPr>
          <a:xfrm>
            <a:off x="609600" y="376238"/>
            <a:ext cx="1479551" cy="841375"/>
            <a:chOff x="0" y="0"/>
            <a:chExt cx="1747" cy="1324"/>
          </a:xfrm>
        </p:grpSpPr>
        <p:sp>
          <p:nvSpPr>
            <p:cNvPr id="6154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6153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日期占位符 6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56" name="页脚占位符 7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57" name="灯片编号占位符 15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Group 2"/>
          <p:cNvGrpSpPr/>
          <p:nvPr/>
        </p:nvGrpSpPr>
        <p:grpSpPr>
          <a:xfrm>
            <a:off x="3822700" y="1460500"/>
            <a:ext cx="4544484" cy="3408363"/>
            <a:chOff x="0" y="0"/>
            <a:chExt cx="5369" cy="5369"/>
          </a:xfrm>
        </p:grpSpPr>
        <p:pic>
          <p:nvPicPr>
            <p:cNvPr id="7171" name="Picture 3" descr="未标题-1_03_03"/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5369" cy="536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7172" name="AutoShape 4"/>
            <p:cNvCxnSpPr/>
            <p:nvPr userDrawn="1"/>
          </p:nvCxnSpPr>
          <p:spPr>
            <a:xfrm flipH="1">
              <a:off x="3696" y="840"/>
              <a:ext cx="927" cy="960"/>
            </a:xfrm>
            <a:prstGeom prst="straightConnector1">
              <a:avLst/>
            </a:prstGeom>
            <a:ln w="9525" cap="flat" cmpd="sng">
              <a:solidFill>
                <a:srgbClr val="333333"/>
              </a:solidFill>
              <a:prstDash val="solid"/>
              <a:bevel/>
              <a:headEnd type="none" w="med" len="med"/>
              <a:tailEnd type="oval" w="sm" len="sm"/>
            </a:ln>
          </p:spPr>
        </p:cxnSp>
        <p:cxnSp>
          <p:nvCxnSpPr>
            <p:cNvPr id="7173" name="AutoShape 5"/>
            <p:cNvCxnSpPr/>
            <p:nvPr userDrawn="1"/>
          </p:nvCxnSpPr>
          <p:spPr>
            <a:xfrm flipV="1">
              <a:off x="709" y="3614"/>
              <a:ext cx="870" cy="900"/>
            </a:xfrm>
            <a:prstGeom prst="straightConnector1">
              <a:avLst/>
            </a:prstGeom>
            <a:ln w="9525" cap="flat" cmpd="sng">
              <a:solidFill>
                <a:srgbClr val="FC3159"/>
              </a:solidFill>
              <a:prstDash val="solid"/>
              <a:bevel/>
              <a:headEnd type="none" w="med" len="med"/>
              <a:tailEnd type="oval" w="sm" len="sm"/>
            </a:ln>
          </p:spPr>
        </p:cxnSp>
      </p:grpSp>
      <p:grpSp>
        <p:nvGrpSpPr>
          <p:cNvPr id="7174" name="Group 8"/>
          <p:cNvGrpSpPr/>
          <p:nvPr/>
        </p:nvGrpSpPr>
        <p:grpSpPr>
          <a:xfrm>
            <a:off x="4233" y="6611938"/>
            <a:ext cx="12198351" cy="246062"/>
            <a:chOff x="0" y="0"/>
            <a:chExt cx="14408" cy="389"/>
          </a:xfrm>
        </p:grpSpPr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14409" cy="389"/>
            </a:xfrm>
            <a:prstGeom prst="rect">
              <a:avLst/>
            </a:prstGeom>
            <a:solidFill>
              <a:srgbClr val="333333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0" y="1"/>
              <a:ext cx="6972" cy="389"/>
            </a:xfrm>
            <a:prstGeom prst="rect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179" name="AutoShape 11"/>
            <p:cNvSpPr>
              <a:spLocks noChangeArrowheads="1"/>
            </p:cNvSpPr>
            <p:nvPr/>
          </p:nvSpPr>
          <p:spPr bwMode="auto">
            <a:xfrm>
              <a:off x="6750" y="1"/>
              <a:ext cx="444" cy="388"/>
            </a:xfrm>
            <a:prstGeom prst="parallelogram">
              <a:avLst>
                <a:gd name="adj" fmla="val 28608"/>
              </a:avLst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80" name="日期占位符 1"/>
          <p:cNvSpPr>
            <a:spLocks noGrp="1"/>
          </p:cNvSpPr>
          <p:nvPr>
            <p:ph type="dt" sz="half"/>
          </p:nvPr>
        </p:nvSpPr>
        <p:spPr>
          <a:xfrm>
            <a:off x="8382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81" name="页脚占位符 2"/>
          <p:cNvSpPr>
            <a:spLocks noGrp="1"/>
          </p:cNvSpPr>
          <p:nvPr>
            <p:ph type="ftr" sz="quarter"/>
          </p:nvPr>
        </p:nvSpPr>
        <p:spPr>
          <a:xfrm>
            <a:off x="4038600" y="6170613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82" name="灯片编号占位符 3"/>
          <p:cNvSpPr>
            <a:spLocks noGrp="1"/>
          </p:cNvSpPr>
          <p:nvPr>
            <p:ph type="sldNum" sz="quarter"/>
          </p:nvPr>
        </p:nvSpPr>
        <p:spPr>
          <a:xfrm>
            <a:off x="8610600" y="6170613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Group 4"/>
          <p:cNvGrpSpPr/>
          <p:nvPr userDrawn="1"/>
        </p:nvGrpSpPr>
        <p:grpSpPr>
          <a:xfrm>
            <a:off x="609600" y="376238"/>
            <a:ext cx="1479551" cy="841375"/>
            <a:chOff x="0" y="0"/>
            <a:chExt cx="1747" cy="1324"/>
          </a:xfrm>
        </p:grpSpPr>
        <p:sp>
          <p:nvSpPr>
            <p:cNvPr id="8200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540" cy="1220"/>
            </a:xfrm>
            <a:prstGeom prst="flowChartMerge">
              <a:avLst/>
            </a:prstGeom>
            <a:solidFill>
              <a:srgbClr val="FC3159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AutoShape 6"/>
            <p:cNvSpPr>
              <a:spLocks noChangeArrowheads="1"/>
            </p:cNvSpPr>
            <p:nvPr/>
          </p:nvSpPr>
          <p:spPr bwMode="auto">
            <a:xfrm>
              <a:off x="865" y="177"/>
              <a:ext cx="882" cy="726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3" y="660"/>
              <a:ext cx="429" cy="379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937" y="1024"/>
              <a:ext cx="392" cy="300"/>
            </a:xfrm>
            <a:prstGeom prst="flowChartMerge">
              <a:avLst/>
            </a:prstGeom>
            <a:solidFill>
              <a:srgbClr val="5F5F5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8199" name="Rectangle 2"/>
          <p:cNvSpPr>
            <a:spLocks noGrp="1"/>
          </p:cNvSpPr>
          <p:nvPr>
            <p:ph type="title"/>
          </p:nvPr>
        </p:nvSpPr>
        <p:spPr>
          <a:xfrm>
            <a:off x="2067984" y="376238"/>
            <a:ext cx="9285816" cy="84137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/>
          </p:nvPr>
        </p:nvSpPr>
        <p:spPr>
          <a:xfrm>
            <a:off x="838200" y="1552575"/>
            <a:ext cx="10515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201" name="日期占位符 4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02" name="页脚占位符 5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 noProof="1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203" name="灯片编号占位符 6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kern="1200">
          <a:solidFill>
            <a:srgbClr val="FC3159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>
          <a:solidFill>
            <a:srgbClr val="FC3159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1800" kern="1200">
          <a:solidFill>
            <a:schemeClr val="bg2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Rectangle 4"/>
          <p:cNvSpPr/>
          <p:nvPr/>
        </p:nvSpPr>
        <p:spPr>
          <a:xfrm>
            <a:off x="4702969" y="857250"/>
            <a:ext cx="2587229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过程控制仪表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0" name="Text Box 62"/>
          <p:cNvSpPr txBox="1"/>
          <p:nvPr/>
        </p:nvSpPr>
        <p:spPr>
          <a:xfrm>
            <a:off x="3249454" y="1072436"/>
            <a:ext cx="5693569" cy="54463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主讲教师    齐世清     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光电技术与仪器系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手  机： 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18633594230 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邮  箱：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2718463084@qq.com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办公地点：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科技楼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5011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实验教师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宋爱娟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光电技术与仪器系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手  机：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13833576083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邮  箱：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23083360@qq.com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实验地点：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科技楼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2002 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Text Box 28"/>
          <p:cNvSpPr txBox="1"/>
          <p:nvPr/>
        </p:nvSpPr>
        <p:spPr>
          <a:xfrm>
            <a:off x="3531394" y="947738"/>
            <a:ext cx="540067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54" name="对象 3"/>
          <p:cNvGraphicFramePr/>
          <p:nvPr/>
        </p:nvGraphicFramePr>
        <p:xfrm>
          <a:off x="1136015" y="948055"/>
          <a:ext cx="7933055" cy="549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6015" y="948055"/>
                        <a:ext cx="7933055" cy="54952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文本框 2"/>
          <p:cNvSpPr txBox="1"/>
          <p:nvPr/>
        </p:nvSpPr>
        <p:spPr>
          <a:xfrm>
            <a:off x="3316526" y="1146175"/>
            <a:ext cx="171323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水循环系统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834436" y="4501356"/>
            <a:ext cx="0" cy="1988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H="1">
            <a:off x="2138045" y="4756150"/>
            <a:ext cx="320279" cy="2381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1711801" y="5077619"/>
            <a:ext cx="0" cy="292894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1239123" y="4758531"/>
            <a:ext cx="24050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3316605" y="3192304"/>
            <a:ext cx="3572" cy="33218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999343" y="3798650"/>
            <a:ext cx="3572" cy="36195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955030" y="2287905"/>
            <a:ext cx="969645" cy="3175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655310" y="2303780"/>
            <a:ext cx="335280" cy="21844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853180" y="3618230"/>
            <a:ext cx="15875" cy="114046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7130415" y="4187825"/>
            <a:ext cx="712470" cy="127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655310" y="1875790"/>
            <a:ext cx="785495" cy="127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836535" y="2428875"/>
            <a:ext cx="6350" cy="76327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9290685" y="3957955"/>
            <a:ext cx="20046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循环水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PH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值控制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水温控制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5"/>
          <p:cNvSpPr/>
          <p:nvPr/>
        </p:nvSpPr>
        <p:spPr>
          <a:xfrm>
            <a:off x="1030605" y="4207510"/>
            <a:ext cx="10179050" cy="1851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、过程控制的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目的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（1）提高企业生产自动化程度，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保证产品质量。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（2）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节能降耗；减员增效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（3）提高企业的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经济效益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58" name="Text Box 2"/>
          <p:cNvSpPr txBox="1"/>
          <p:nvPr/>
        </p:nvSpPr>
        <p:spPr>
          <a:xfrm>
            <a:off x="8593138" y="2481898"/>
            <a:ext cx="212725" cy="366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3"/>
          <p:cNvSpPr txBox="1"/>
          <p:nvPr/>
        </p:nvSpPr>
        <p:spPr>
          <a:xfrm>
            <a:off x="1030605" y="2482215"/>
            <a:ext cx="1072007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过程（流程）工业：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将一种或几种原料经过物理变化和化学变化生产出产品的过程。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（冶金、化工、石油、电力、轻工、建材、制药、食品等）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/>
          <p:nvPr/>
        </p:nvSpPr>
        <p:spPr>
          <a:xfrm>
            <a:off x="1030605" y="942340"/>
            <a:ext cx="990981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过程控制系统（仪表）功能</a:t>
            </a:r>
            <a:endParaRPr lang="en-US" altLang="zh-CN" sz="28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过程（流程）工业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过程量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（温度、压力、流量、液位、成分），进行检测与控制，以生产出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高质量的产品。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37" name="Text Box 15"/>
          <p:cNvSpPr txBox="1"/>
          <p:nvPr/>
        </p:nvSpPr>
        <p:spPr>
          <a:xfrm>
            <a:off x="11427222" y="3019743"/>
            <a:ext cx="99179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过程量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60" name="Text Box 38"/>
          <p:cNvSpPr txBox="1"/>
          <p:nvPr/>
        </p:nvSpPr>
        <p:spPr>
          <a:xfrm>
            <a:off x="8033385" y="5697220"/>
            <a:ext cx="22948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过程控制系统</a:t>
            </a:r>
            <a:endParaRPr lang="zh-CN" altLang="en-US" sz="2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 Box 38"/>
          <p:cNvSpPr txBox="1"/>
          <p:nvPr/>
        </p:nvSpPr>
        <p:spPr>
          <a:xfrm>
            <a:off x="1115060" y="932815"/>
            <a:ext cx="50488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过程控制系统的组成结构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36420"/>
            <a:ext cx="5201920" cy="3535680"/>
          </a:xfrm>
          <a:prstGeom prst="rect">
            <a:avLst/>
          </a:prstGeom>
        </p:spPr>
      </p:pic>
      <p:sp>
        <p:nvSpPr>
          <p:cNvPr id="104449" name="Text Box 2"/>
          <p:cNvSpPr txBox="1"/>
          <p:nvPr/>
        </p:nvSpPr>
        <p:spPr>
          <a:xfrm>
            <a:off x="1114901" y="5824220"/>
            <a:ext cx="3664744" cy="414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100" dirty="0">
                <a:latin typeface="Times New Roman" panose="02020603050405020304" pitchFamily="18" charset="0"/>
                <a:ea typeface="宋体" panose="02010600030101010101" pitchFamily="2" charset="-122"/>
              </a:rPr>
              <a:t>液位控制系统流程图</a:t>
            </a:r>
            <a:endParaRPr lang="zh-CN" altLang="en-US" sz="2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20" y="2847340"/>
            <a:ext cx="6694170" cy="2351405"/>
          </a:xfrm>
          <a:prstGeom prst="rect">
            <a:avLst/>
          </a:prstGeom>
        </p:spPr>
      </p:pic>
      <p:sp>
        <p:nvSpPr>
          <p:cNvPr id="6" name="Text Box 15"/>
          <p:cNvSpPr txBox="1"/>
          <p:nvPr/>
        </p:nvSpPr>
        <p:spPr>
          <a:xfrm>
            <a:off x="9527937" y="3019743"/>
            <a:ext cx="99179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控制量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425" name="Group 3"/>
          <p:cNvGrpSpPr/>
          <p:nvPr/>
        </p:nvGrpSpPr>
        <p:grpSpPr>
          <a:xfrm>
            <a:off x="962343" y="1636713"/>
            <a:ext cx="8453437" cy="531812"/>
            <a:chOff x="0" y="0"/>
            <a:chExt cx="5232" cy="336"/>
          </a:xfrm>
        </p:grpSpPr>
        <p:sp>
          <p:nvSpPr>
            <p:cNvPr id="103426" name="Rectangle 4"/>
            <p:cNvSpPr/>
            <p:nvPr/>
          </p:nvSpPr>
          <p:spPr>
            <a:xfrm>
              <a:off x="2976" y="0"/>
              <a:ext cx="52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A/D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7" name="Rectangle 5"/>
            <p:cNvSpPr/>
            <p:nvPr/>
          </p:nvSpPr>
          <p:spPr>
            <a:xfrm>
              <a:off x="3840" y="0"/>
              <a:ext cx="57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微机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8" name="Rectangle 6"/>
            <p:cNvSpPr/>
            <p:nvPr/>
          </p:nvSpPr>
          <p:spPr>
            <a:xfrm>
              <a:off x="0" y="0"/>
              <a:ext cx="52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对象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9" name="Rectangle 7"/>
            <p:cNvSpPr/>
            <p:nvPr/>
          </p:nvSpPr>
          <p:spPr>
            <a:xfrm>
              <a:off x="812" y="0"/>
              <a:ext cx="76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压力传感器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0" name="Line 8"/>
            <p:cNvSpPr/>
            <p:nvPr/>
          </p:nvSpPr>
          <p:spPr>
            <a:xfrm>
              <a:off x="2688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1" name="Line 9"/>
            <p:cNvSpPr/>
            <p:nvPr/>
          </p:nvSpPr>
          <p:spPr>
            <a:xfrm>
              <a:off x="3504" y="19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2" name="Line 10"/>
            <p:cNvSpPr/>
            <p:nvPr/>
          </p:nvSpPr>
          <p:spPr>
            <a:xfrm>
              <a:off x="4416" y="192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3" name="Rectangle 11"/>
            <p:cNvSpPr/>
            <p:nvPr/>
          </p:nvSpPr>
          <p:spPr>
            <a:xfrm>
              <a:off x="4752" y="0"/>
              <a:ext cx="480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4" name="Rectangle 12"/>
            <p:cNvSpPr/>
            <p:nvPr/>
          </p:nvSpPr>
          <p:spPr>
            <a:xfrm>
              <a:off x="1824" y="0"/>
              <a:ext cx="864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信号调理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5" name="Line 13"/>
            <p:cNvSpPr/>
            <p:nvPr/>
          </p:nvSpPr>
          <p:spPr>
            <a:xfrm>
              <a:off x="1536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36" name="Line 14"/>
            <p:cNvSpPr/>
            <p:nvPr/>
          </p:nvSpPr>
          <p:spPr>
            <a:xfrm>
              <a:off x="528" y="19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</p:grpSp>
      <p:sp>
        <p:nvSpPr>
          <p:cNvPr id="103437" name="Text Box 15"/>
          <p:cNvSpPr txBox="1"/>
          <p:nvPr/>
        </p:nvSpPr>
        <p:spPr>
          <a:xfrm>
            <a:off x="8563293" y="2947035"/>
            <a:ext cx="13223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过程量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438" name="Group 16"/>
          <p:cNvGrpSpPr/>
          <p:nvPr/>
        </p:nvGrpSpPr>
        <p:grpSpPr>
          <a:xfrm>
            <a:off x="586105" y="2888298"/>
            <a:ext cx="9145588" cy="2435225"/>
            <a:chOff x="0" y="0"/>
            <a:chExt cx="5280" cy="1536"/>
          </a:xfrm>
        </p:grpSpPr>
        <p:sp>
          <p:nvSpPr>
            <p:cNvPr id="103439" name="Rectangle 17"/>
            <p:cNvSpPr/>
            <p:nvPr/>
          </p:nvSpPr>
          <p:spPr>
            <a:xfrm>
              <a:off x="0" y="384"/>
              <a:ext cx="81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给定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0" name="Rectangle 18"/>
            <p:cNvSpPr/>
            <p:nvPr/>
          </p:nvSpPr>
          <p:spPr>
            <a:xfrm>
              <a:off x="1632" y="384"/>
              <a:ext cx="816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液位调节器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1" name="Rectangle 19"/>
            <p:cNvSpPr/>
            <p:nvPr/>
          </p:nvSpPr>
          <p:spPr>
            <a:xfrm>
              <a:off x="2784" y="384"/>
              <a:ext cx="912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电动调节阀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2" name="Rectangle 20"/>
            <p:cNvSpPr/>
            <p:nvPr/>
          </p:nvSpPr>
          <p:spPr>
            <a:xfrm>
              <a:off x="4032" y="384"/>
              <a:ext cx="864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水箱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3" name="Rectangle 21"/>
            <p:cNvSpPr/>
            <p:nvPr/>
          </p:nvSpPr>
          <p:spPr>
            <a:xfrm>
              <a:off x="2592" y="1152"/>
              <a:ext cx="1104" cy="38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液位变送器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4" name="AutoShape 22"/>
            <p:cNvSpPr/>
            <p:nvPr/>
          </p:nvSpPr>
          <p:spPr>
            <a:xfrm>
              <a:off x="1152" y="480"/>
              <a:ext cx="192" cy="192"/>
            </a:xfrm>
            <a:prstGeom prst="flowChartSummingJunction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5" name="Line 23"/>
            <p:cNvSpPr/>
            <p:nvPr/>
          </p:nvSpPr>
          <p:spPr>
            <a:xfrm>
              <a:off x="816" y="576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6" name="Line 24"/>
            <p:cNvSpPr/>
            <p:nvPr/>
          </p:nvSpPr>
          <p:spPr>
            <a:xfrm>
              <a:off x="1344" y="576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7" name="Line 25"/>
            <p:cNvSpPr/>
            <p:nvPr/>
          </p:nvSpPr>
          <p:spPr>
            <a:xfrm>
              <a:off x="2448" y="52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8" name="Line 26"/>
            <p:cNvSpPr/>
            <p:nvPr/>
          </p:nvSpPr>
          <p:spPr>
            <a:xfrm>
              <a:off x="3696" y="528"/>
              <a:ext cx="3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49" name="Line 27"/>
            <p:cNvSpPr/>
            <p:nvPr/>
          </p:nvSpPr>
          <p:spPr>
            <a:xfrm>
              <a:off x="4896" y="528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0" name="Line 28"/>
            <p:cNvSpPr/>
            <p:nvPr/>
          </p:nvSpPr>
          <p:spPr>
            <a:xfrm>
              <a:off x="5040" y="528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3451" name="Line 29"/>
            <p:cNvSpPr/>
            <p:nvPr/>
          </p:nvSpPr>
          <p:spPr>
            <a:xfrm flipH="1">
              <a:off x="3696" y="1392"/>
              <a:ext cx="13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2" name="Line 30"/>
            <p:cNvSpPr/>
            <p:nvPr/>
          </p:nvSpPr>
          <p:spPr>
            <a:xfrm flipH="1">
              <a:off x="1248" y="1392"/>
              <a:ext cx="13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3453" name="Text Box 31"/>
            <p:cNvSpPr txBox="1"/>
            <p:nvPr/>
          </p:nvSpPr>
          <p:spPr>
            <a:xfrm>
              <a:off x="816" y="96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4" name="Text Box 32"/>
            <p:cNvSpPr txBox="1"/>
            <p:nvPr/>
          </p:nvSpPr>
          <p:spPr>
            <a:xfrm>
              <a:off x="912" y="720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5" name="Text Box 33"/>
            <p:cNvSpPr txBox="1"/>
            <p:nvPr/>
          </p:nvSpPr>
          <p:spPr>
            <a:xfrm>
              <a:off x="1248" y="96"/>
              <a:ext cx="43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zh-CN" altLang="en-US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zh-CN" altLang="en-US" sz="2800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6" name="Line 34"/>
            <p:cNvSpPr/>
            <p:nvPr/>
          </p:nvSpPr>
          <p:spPr>
            <a:xfrm flipV="1">
              <a:off x="1248" y="672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7" name="Line 35"/>
            <p:cNvSpPr/>
            <p:nvPr/>
          </p:nvSpPr>
          <p:spPr>
            <a:xfrm>
              <a:off x="4416" y="4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</p:spPr>
        </p:sp>
        <p:sp>
          <p:nvSpPr>
            <p:cNvPr id="103458" name="Text Box 36"/>
            <p:cNvSpPr txBox="1"/>
            <p:nvPr/>
          </p:nvSpPr>
          <p:spPr>
            <a:xfrm>
              <a:off x="3744" y="0"/>
              <a:ext cx="6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扰动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459" name="Text Box 37"/>
          <p:cNvSpPr txBox="1"/>
          <p:nvPr/>
        </p:nvSpPr>
        <p:spPr>
          <a:xfrm>
            <a:off x="3976370" y="916305"/>
            <a:ext cx="36099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检测系统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60" name="Text Box 38"/>
          <p:cNvSpPr txBox="1"/>
          <p:nvPr/>
        </p:nvSpPr>
        <p:spPr>
          <a:xfrm>
            <a:off x="3775710" y="2524760"/>
            <a:ext cx="30911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过程控制系统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61" name="Text Box 40"/>
          <p:cNvSpPr txBox="1"/>
          <p:nvPr/>
        </p:nvSpPr>
        <p:spPr>
          <a:xfrm>
            <a:off x="1533843" y="977900"/>
            <a:ext cx="13223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被测量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37"/>
          <p:cNvSpPr txBox="1"/>
          <p:nvPr/>
        </p:nvSpPr>
        <p:spPr>
          <a:xfrm>
            <a:off x="649605" y="5323840"/>
            <a:ext cx="118116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结构上，检测系统为</a:t>
            </a:r>
            <a:r>
              <a:rPr lang="zh-CN" altLang="en-US" sz="2400" u="sng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系统；过程控制系统为</a:t>
            </a:r>
            <a:r>
              <a:rPr lang="zh-CN" altLang="en-US" sz="2400" u="sng" dirty="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系统。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检测控制目标看，</a:t>
            </a:r>
            <a:r>
              <a:rPr lang="zh-CN" altLang="en-US" sz="2400" dirty="0">
                <a:sym typeface="+mn-ea"/>
              </a:rPr>
              <a:t>检测系统对被测量进行</a:t>
            </a:r>
            <a:r>
              <a:rPr lang="zh-CN" altLang="en-US" sz="2400" u="sng" dirty="0">
                <a:sym typeface="+mn-ea"/>
              </a:rPr>
              <a:t>       </a:t>
            </a:r>
            <a:r>
              <a:rPr lang="zh-CN" altLang="en-US" sz="2400" dirty="0">
                <a:sym typeface="+mn-ea"/>
              </a:rPr>
              <a:t>；过程控制系统对过程量进行</a:t>
            </a:r>
            <a:r>
              <a:rPr lang="zh-CN" altLang="en-US" sz="2400" u="sng" dirty="0">
                <a:sym typeface="+mn-ea"/>
              </a:rPr>
              <a:t>          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抗干扰能力，过程控制系统抗干扰能力要</a:t>
            </a:r>
            <a:r>
              <a:rPr lang="zh-CN" altLang="en-US" sz="2400" u="sng" dirty="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检测系统。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9570" name="Object 3"/>
          <p:cNvGraphicFramePr>
            <a:graphicFrameLocks noChangeAspect="1"/>
          </p:cNvGraphicFramePr>
          <p:nvPr/>
        </p:nvGraphicFramePr>
        <p:xfrm>
          <a:off x="3068320" y="1363980"/>
          <a:ext cx="6816725" cy="490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7153275" imgH="5153025" progId="">
                  <p:embed/>
                </p:oleObj>
              </mc:Choice>
              <mc:Fallback>
                <p:oleObj name="" r:id="rId1" imgW="7153275" imgH="5153025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68320" y="1363980"/>
                        <a:ext cx="6816725" cy="49098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1" name="Text Box 4"/>
          <p:cNvSpPr txBox="1"/>
          <p:nvPr/>
        </p:nvSpPr>
        <p:spPr>
          <a:xfrm>
            <a:off x="1085850" y="808355"/>
            <a:ext cx="4177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过程控制仪表课程体系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4950" y="4638040"/>
            <a:ext cx="14471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功能、工作原理电路分析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421630" y="3634740"/>
            <a:ext cx="23253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组态与编程方法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3410" y="4638040"/>
            <a:ext cx="140716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系统组成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组态方法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Rectangle 2"/>
          <p:cNvSpPr/>
          <p:nvPr/>
        </p:nvSpPr>
        <p:spPr>
          <a:xfrm>
            <a:off x="4869656" y="846137"/>
            <a:ext cx="2770585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实践教学（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学时）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4690" name="Group 3"/>
          <p:cNvGrpSpPr/>
          <p:nvPr/>
        </p:nvGrpSpPr>
        <p:grpSpPr>
          <a:xfrm>
            <a:off x="2060575" y="1529080"/>
            <a:ext cx="7252970" cy="5102860"/>
            <a:chOff x="0" y="0"/>
            <a:chExt cx="5760" cy="4146"/>
          </a:xfrm>
        </p:grpSpPr>
        <p:pic>
          <p:nvPicPr>
            <p:cNvPr id="114691" name="Picture 4" descr="2007310101296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5760" cy="39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4692" name="Rectangle 5"/>
            <p:cNvSpPr/>
            <p:nvPr/>
          </p:nvSpPr>
          <p:spPr>
            <a:xfrm>
              <a:off x="2189" y="3772"/>
              <a:ext cx="3202" cy="3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过程控制系统综合实验系统</a:t>
              </a:r>
              <a:endPara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3" name="Rectangle 6"/>
            <p:cNvSpPr/>
            <p:nvPr/>
          </p:nvSpPr>
          <p:spPr>
            <a:xfrm>
              <a:off x="263" y="30"/>
              <a:ext cx="1119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上下位水箱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4" name="Rectangle 7"/>
            <p:cNvSpPr/>
            <p:nvPr/>
          </p:nvSpPr>
          <p:spPr>
            <a:xfrm>
              <a:off x="1545" y="3"/>
              <a:ext cx="540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锅炉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5" name="Rectangle 8"/>
            <p:cNvSpPr/>
            <p:nvPr/>
          </p:nvSpPr>
          <p:spPr>
            <a:xfrm>
              <a:off x="2331" y="36"/>
              <a:ext cx="957" cy="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换热器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6" name="Text Box 9"/>
            <p:cNvSpPr txBox="1"/>
            <p:nvPr/>
          </p:nvSpPr>
          <p:spPr>
            <a:xfrm>
              <a:off x="0" y="1481"/>
              <a:ext cx="677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500" dirty="0">
                  <a:latin typeface="Arial" panose="020B0604020202020204" pitchFamily="34" charset="0"/>
                  <a:ea typeface="宋体" panose="02010600030101010101" pitchFamily="2" charset="-122"/>
                </a:rPr>
                <a:t>变送器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7" name="Text Box 10"/>
            <p:cNvSpPr txBox="1"/>
            <p:nvPr/>
          </p:nvSpPr>
          <p:spPr>
            <a:xfrm>
              <a:off x="1197" y="3646"/>
              <a:ext cx="677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500" dirty="0">
                  <a:latin typeface="Arial" panose="020B0604020202020204" pitchFamily="34" charset="0"/>
                  <a:ea typeface="宋体" panose="02010600030101010101" pitchFamily="2" charset="-122"/>
                </a:rPr>
                <a:t>执行器</a:t>
              </a:r>
              <a:endParaRPr lang="zh-CN" altLang="en-US" sz="15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8" name="Rectangle 11"/>
            <p:cNvSpPr/>
            <p:nvPr/>
          </p:nvSpPr>
          <p:spPr>
            <a:xfrm>
              <a:off x="2673" y="584"/>
              <a:ext cx="2235" cy="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控制装置及操作平台</a:t>
              </a:r>
              <a:endPara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699" name="Line 12"/>
            <p:cNvSpPr/>
            <p:nvPr/>
          </p:nvSpPr>
          <p:spPr>
            <a:xfrm>
              <a:off x="878" y="256"/>
              <a:ext cx="265" cy="77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0" name="Line 13"/>
            <p:cNvSpPr/>
            <p:nvPr/>
          </p:nvSpPr>
          <p:spPr>
            <a:xfrm>
              <a:off x="1801" y="246"/>
              <a:ext cx="37" cy="12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1" name="Line 14"/>
            <p:cNvSpPr/>
            <p:nvPr/>
          </p:nvSpPr>
          <p:spPr>
            <a:xfrm flipH="1">
              <a:off x="2414" y="256"/>
              <a:ext cx="256" cy="79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2" name="Line 15"/>
            <p:cNvSpPr/>
            <p:nvPr/>
          </p:nvSpPr>
          <p:spPr>
            <a:xfrm flipV="1">
              <a:off x="1637" y="2724"/>
              <a:ext cx="0" cy="10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3" name="Line 16"/>
            <p:cNvSpPr/>
            <p:nvPr/>
          </p:nvSpPr>
          <p:spPr>
            <a:xfrm flipV="1">
              <a:off x="558" y="1270"/>
              <a:ext cx="411" cy="3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4" name="Line 17"/>
            <p:cNvSpPr/>
            <p:nvPr/>
          </p:nvSpPr>
          <p:spPr>
            <a:xfrm>
              <a:off x="549" y="1627"/>
              <a:ext cx="393" cy="21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5" name="Rectangle 18"/>
            <p:cNvSpPr/>
            <p:nvPr/>
          </p:nvSpPr>
          <p:spPr>
            <a:xfrm>
              <a:off x="1848" y="3540"/>
              <a:ext cx="187" cy="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00" dirty="0">
                  <a:latin typeface="Arial" panose="020B0604020202020204" pitchFamily="34" charset="0"/>
                  <a:ea typeface="宋体" panose="02010600030101010101" pitchFamily="2" charset="-122"/>
                </a:rPr>
                <a:t>循环泵</a:t>
              </a:r>
              <a:endParaRPr lang="zh-CN" altLang="en-US" sz="1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6" name="Rectangle 19"/>
            <p:cNvSpPr/>
            <p:nvPr/>
          </p:nvSpPr>
          <p:spPr>
            <a:xfrm>
              <a:off x="383" y="3655"/>
              <a:ext cx="176" cy="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00" dirty="0">
                  <a:latin typeface="Arial" panose="020B0604020202020204" pitchFamily="34" charset="0"/>
                  <a:ea typeface="宋体" panose="02010600030101010101" pitchFamily="2" charset="-122"/>
                </a:rPr>
                <a:t>水箱</a:t>
              </a:r>
              <a:endParaRPr lang="zh-CN" altLang="en-US" sz="1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7" name="Rectangle 20"/>
            <p:cNvSpPr/>
            <p:nvPr/>
          </p:nvSpPr>
          <p:spPr>
            <a:xfrm>
              <a:off x="4846" y="1569"/>
              <a:ext cx="187" cy="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00" dirty="0">
                  <a:latin typeface="Arial" panose="020B0604020202020204" pitchFamily="34" charset="0"/>
                  <a:ea typeface="宋体" panose="02010600030101010101" pitchFamily="2" charset="-122"/>
                </a:rPr>
                <a:t>上位机</a:t>
              </a:r>
              <a:endParaRPr lang="zh-CN" altLang="en-US" sz="1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708" name="Line 21"/>
            <p:cNvSpPr/>
            <p:nvPr/>
          </p:nvSpPr>
          <p:spPr>
            <a:xfrm flipV="1">
              <a:off x="2048" y="3200"/>
              <a:ext cx="311" cy="3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14709" name="Line 22"/>
            <p:cNvSpPr/>
            <p:nvPr/>
          </p:nvSpPr>
          <p:spPr>
            <a:xfrm flipV="1">
              <a:off x="594" y="2825"/>
              <a:ext cx="494" cy="9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571" name="Text Box 4"/>
          <p:cNvSpPr txBox="1"/>
          <p:nvPr/>
        </p:nvSpPr>
        <p:spPr>
          <a:xfrm>
            <a:off x="1219835" y="845820"/>
            <a:ext cx="4177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过程控制仪表实验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5637530" y="845820"/>
            <a:ext cx="4177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仪表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学时，系统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学时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11"/>
          <p:cNvSpPr/>
          <p:nvPr/>
        </p:nvSpPr>
        <p:spPr>
          <a:xfrm>
            <a:off x="8119745" y="3101975"/>
            <a:ext cx="1476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PC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机监控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15" name="Text Box 28"/>
          <p:cNvSpPr txBox="1"/>
          <p:nvPr/>
        </p:nvSpPr>
        <p:spPr>
          <a:xfrm>
            <a:off x="2233613" y="1274445"/>
            <a:ext cx="70024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过程控制仪表与系统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在流程工业中的应用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116" name="Text Box 28"/>
          <p:cNvSpPr txBox="1"/>
          <p:nvPr/>
        </p:nvSpPr>
        <p:spPr>
          <a:xfrm>
            <a:off x="2260600" y="3308033"/>
            <a:ext cx="4949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过程控制仪表课程体系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Text Box 28"/>
          <p:cNvSpPr txBox="1"/>
          <p:nvPr/>
        </p:nvSpPr>
        <p:spPr>
          <a:xfrm>
            <a:off x="2322830" y="4237990"/>
            <a:ext cx="34404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教学目标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Text Box 28"/>
          <p:cNvSpPr txBox="1"/>
          <p:nvPr/>
        </p:nvSpPr>
        <p:spPr>
          <a:xfrm>
            <a:off x="2300288" y="5213033"/>
            <a:ext cx="32623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课程实验简介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Text Box 28"/>
          <p:cNvSpPr txBox="1"/>
          <p:nvPr/>
        </p:nvSpPr>
        <p:spPr>
          <a:xfrm>
            <a:off x="2322513" y="2314258"/>
            <a:ext cx="6618287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过程控制系统（仪表）的功能与组成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20" name="Oval 3">
            <a:hlinkClick r:id="rId1" action="ppaction://hlinksldjump"/>
          </p:cNvPr>
          <p:cNvSpPr/>
          <p:nvPr/>
        </p:nvSpPr>
        <p:spPr>
          <a:xfrm>
            <a:off x="1701800" y="1391920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1" name="Oval 3">
            <a:hlinkClick r:id="rId1" action="ppaction://hlinksldjump"/>
          </p:cNvPr>
          <p:cNvSpPr/>
          <p:nvPr/>
        </p:nvSpPr>
        <p:spPr>
          <a:xfrm>
            <a:off x="1701800" y="2374583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2" name="Oval 3">
            <a:hlinkClick r:id="rId1" action="ppaction://hlinksldjump"/>
          </p:cNvPr>
          <p:cNvSpPr/>
          <p:nvPr/>
        </p:nvSpPr>
        <p:spPr>
          <a:xfrm>
            <a:off x="1701800" y="3366770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3" name="Oval 3">
            <a:hlinkClick r:id="rId1" action="ppaction://hlinksldjump"/>
          </p:cNvPr>
          <p:cNvSpPr/>
          <p:nvPr/>
        </p:nvSpPr>
        <p:spPr>
          <a:xfrm>
            <a:off x="1701800" y="4298633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4" name="Oval 3">
            <a:hlinkClick r:id="rId1" action="ppaction://hlinksldjump"/>
          </p:cNvPr>
          <p:cNvSpPr/>
          <p:nvPr/>
        </p:nvSpPr>
        <p:spPr>
          <a:xfrm>
            <a:off x="1701800" y="5272088"/>
            <a:ext cx="400050" cy="40005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765E00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92075" tIns="46038" rIns="92075" bIns="46038" anchor="ctr"/>
          <a:p>
            <a:pPr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Text Box 2"/>
          <p:cNvSpPr txBox="1"/>
          <p:nvPr/>
        </p:nvSpPr>
        <p:spPr>
          <a:xfrm>
            <a:off x="1328579" y="1344692"/>
            <a:ext cx="39897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冶金企业生产流程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15" name="Text Box 28"/>
          <p:cNvSpPr txBox="1"/>
          <p:nvPr/>
        </p:nvSpPr>
        <p:spPr>
          <a:xfrm>
            <a:off x="1328420" y="822960"/>
            <a:ext cx="84658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、过程控制仪表与系统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在流程工业中的应用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1943100"/>
            <a:ext cx="8934450" cy="491490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902" b="45426"/>
          <a:stretch>
            <a:fillRect/>
          </a:stretch>
        </p:blipFill>
        <p:spPr>
          <a:xfrm>
            <a:off x="1803400" y="2903855"/>
            <a:ext cx="8585835" cy="26822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46605" y="1151255"/>
            <a:ext cx="1362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炉温、</a:t>
            </a:r>
            <a:endParaRPr lang="zh-CN" altLang="en-US" sz="2400"/>
          </a:p>
          <a:p>
            <a:r>
              <a:rPr lang="zh-CN" altLang="en-US" sz="2400"/>
              <a:t>炉压</a:t>
            </a:r>
            <a:endParaRPr lang="zh-CN" altLang="en-US" sz="2400"/>
          </a:p>
          <a:p>
            <a:r>
              <a:rPr lang="zh-CN" altLang="en-US" sz="2400"/>
              <a:t>测控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042410" y="1252855"/>
            <a:ext cx="1694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硅锰等</a:t>
            </a:r>
            <a:endParaRPr lang="zh-CN" altLang="en-US" sz="2400"/>
          </a:p>
          <a:p>
            <a:r>
              <a:rPr lang="zh-CN" altLang="en-US" sz="2400"/>
              <a:t>微量元素</a:t>
            </a:r>
            <a:endParaRPr lang="zh-CN" altLang="en-US" sz="2400"/>
          </a:p>
          <a:p>
            <a:r>
              <a:rPr lang="zh-CN" altLang="en-US" sz="2400"/>
              <a:t>控制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897880" y="1252855"/>
            <a:ext cx="1283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拉力、尺寸</a:t>
            </a:r>
            <a:endParaRPr lang="zh-CN" altLang="en-US" sz="2400"/>
          </a:p>
          <a:p>
            <a:r>
              <a:rPr lang="zh-CN" altLang="en-US" sz="2400"/>
              <a:t>控制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343140" y="1627505"/>
            <a:ext cx="1283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板厚、</a:t>
            </a:r>
            <a:endParaRPr lang="zh-CN" altLang="en-US" sz="2400"/>
          </a:p>
          <a:p>
            <a:r>
              <a:rPr lang="zh-CN" altLang="en-US" sz="2400"/>
              <a:t>板型</a:t>
            </a:r>
            <a:endParaRPr lang="zh-CN" altLang="en-US" sz="2400"/>
          </a:p>
          <a:p>
            <a:r>
              <a:rPr lang="zh-CN" altLang="en-US" sz="2400"/>
              <a:t>控制</a:t>
            </a:r>
            <a:endParaRPr lang="zh-CN" altLang="en-US" sz="2400"/>
          </a:p>
        </p:txBody>
      </p:sp>
      <p:cxnSp>
        <p:nvCxnSpPr>
          <p:cNvPr id="7" name="直接连接符 6"/>
          <p:cNvCxnSpPr/>
          <p:nvPr/>
        </p:nvCxnSpPr>
        <p:spPr>
          <a:xfrm>
            <a:off x="2506345" y="2329180"/>
            <a:ext cx="31750" cy="9074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59710" y="2218690"/>
            <a:ext cx="1551940" cy="1155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49140" y="2329180"/>
            <a:ext cx="62865" cy="760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021705" y="2451735"/>
            <a:ext cx="222250" cy="9067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762875" y="2826385"/>
            <a:ext cx="64770" cy="81724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37" name="Text Box 2"/>
          <p:cNvSpPr txBox="1"/>
          <p:nvPr/>
        </p:nvSpPr>
        <p:spPr>
          <a:xfrm>
            <a:off x="1287780" y="6078855"/>
            <a:ext cx="93713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为了保证产品质量，流程工业生产过程需要过程控制仪表与系统。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7" grpId="0"/>
      <p:bldP spid="911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4" name="图片 2" descr="huolifadianchang_3026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498600"/>
            <a:ext cx="6963410" cy="5121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37" name="Text Box 2"/>
          <p:cNvSpPr txBox="1"/>
          <p:nvPr/>
        </p:nvSpPr>
        <p:spPr>
          <a:xfrm>
            <a:off x="1501934" y="853837"/>
            <a:ext cx="39897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发电企业生产流程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6258" name="对象 3"/>
          <p:cNvGraphicFramePr/>
          <p:nvPr/>
        </p:nvGraphicFramePr>
        <p:xfrm>
          <a:off x="3246755" y="885825"/>
          <a:ext cx="8137525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46755" y="885825"/>
                        <a:ext cx="8137525" cy="5795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37" name="Text Box 2"/>
          <p:cNvSpPr txBox="1"/>
          <p:nvPr/>
        </p:nvSpPr>
        <p:spPr>
          <a:xfrm>
            <a:off x="1137920" y="885825"/>
            <a:ext cx="26758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发电生产流程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Text Box 28"/>
          <p:cNvSpPr txBox="1"/>
          <p:nvPr/>
        </p:nvSpPr>
        <p:spPr>
          <a:xfrm>
            <a:off x="2597309" y="868363"/>
            <a:ext cx="540067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7282" name="对象 3"/>
          <p:cNvGraphicFramePr/>
          <p:nvPr/>
        </p:nvGraphicFramePr>
        <p:xfrm>
          <a:off x="855345" y="751205"/>
          <a:ext cx="8804275" cy="571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5345" y="751205"/>
                        <a:ext cx="8804275" cy="5715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文本框 1"/>
          <p:cNvSpPr txBox="1"/>
          <p:nvPr/>
        </p:nvSpPr>
        <p:spPr>
          <a:xfrm>
            <a:off x="1494631" y="868919"/>
            <a:ext cx="140716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输煤系统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510836" y="2399506"/>
            <a:ext cx="464344" cy="1095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4707890" y="3437890"/>
            <a:ext cx="18415" cy="5562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4707890" y="2123440"/>
            <a:ext cx="11430" cy="3860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739005" y="4625340"/>
            <a:ext cx="68135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450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9659620" y="3656330"/>
            <a:ext cx="25996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煤料流量重量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8305" name="对象 3"/>
          <p:cNvGraphicFramePr/>
          <p:nvPr/>
        </p:nvGraphicFramePr>
        <p:xfrm>
          <a:off x="483870" y="868680"/>
          <a:ext cx="8945245" cy="574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868680"/>
                        <a:ext cx="8945245" cy="5741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7" name="文本框 1"/>
          <p:cNvSpPr txBox="1"/>
          <p:nvPr/>
        </p:nvSpPr>
        <p:spPr>
          <a:xfrm>
            <a:off x="4745038" y="985520"/>
            <a:ext cx="201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锅炉燃烧系统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4499610" y="4609465"/>
            <a:ext cx="434975" cy="184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3899694" y="5235575"/>
            <a:ext cx="189310" cy="2381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6259513" y="2941241"/>
            <a:ext cx="189310" cy="23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5967095" y="3184525"/>
            <a:ext cx="1050290" cy="139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017385" y="3451860"/>
            <a:ext cx="0" cy="19177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426891" y="2464991"/>
            <a:ext cx="5954" cy="6250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6254750" y="3452019"/>
            <a:ext cx="4763" cy="6893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558280" y="5955030"/>
            <a:ext cx="9817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616575" y="5782072"/>
            <a:ext cx="240506" cy="3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8" name="文本框 13"/>
          <p:cNvSpPr txBox="1"/>
          <p:nvPr/>
        </p:nvSpPr>
        <p:spPr>
          <a:xfrm>
            <a:off x="5192713" y="5645150"/>
            <a:ext cx="496491" cy="106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00">
                <a:latin typeface="Arial" panose="020B0604020202020204" pitchFamily="34" charset="0"/>
                <a:ea typeface="宋体" panose="02010600030101010101" pitchFamily="2" charset="-122"/>
              </a:rPr>
              <a:t>炉渣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6449060" y="4591685"/>
            <a:ext cx="491490" cy="177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940550" y="5526405"/>
            <a:ext cx="694055" cy="12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450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9324975" y="4170680"/>
            <a:ext cx="25996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锅炉炉压炉温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控制、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燃料空气流量比值控制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汽包液位控制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Text Box 28"/>
          <p:cNvSpPr txBox="1"/>
          <p:nvPr/>
        </p:nvSpPr>
        <p:spPr>
          <a:xfrm>
            <a:off x="3531394" y="947738"/>
            <a:ext cx="540067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1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过程控制系统（仪表）在流程工业中的作用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0" name="对象 3"/>
          <p:cNvGraphicFramePr/>
          <p:nvPr/>
        </p:nvGraphicFramePr>
        <p:xfrm>
          <a:off x="2637155" y="1338580"/>
          <a:ext cx="7299325" cy="516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077325" imgH="6172200" progId="Paint.Picture">
                  <p:embed/>
                </p:oleObj>
              </mc:Choice>
              <mc:Fallback>
                <p:oleObj name="" r:id="rId1" imgW="9077325" imgH="61722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155" y="1338580"/>
                        <a:ext cx="7299325" cy="5161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文本框 1"/>
          <p:cNvSpPr txBox="1"/>
          <p:nvPr/>
        </p:nvSpPr>
        <p:spPr>
          <a:xfrm>
            <a:off x="1042908" y="878205"/>
            <a:ext cx="232537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汽轮机发电系统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827860" y="3519488"/>
            <a:ext cx="5954" cy="6250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3014663" y="3452813"/>
            <a:ext cx="115491" cy="2845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1" name="Text Box 26"/>
          <p:cNvSpPr txBox="1">
            <a:spLocks noChangeArrowheads="1"/>
          </p:cNvSpPr>
          <p:nvPr/>
        </p:nvSpPr>
        <p:spPr bwMode="auto">
          <a:xfrm>
            <a:off x="4419680" y="135414"/>
            <a:ext cx="33528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zh-CN" altLang="en-US" sz="2100" kern="1200" cap="none" spc="0" normalizeH="0" baseline="0" noProof="0" dirty="0" smtClean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aseline="0" noProof="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过程控制仪表课程引言</a:t>
            </a:r>
            <a:endParaRPr kumimoji="0" lang="zh-CN" altLang="en-US" sz="2400" baseline="0" noProof="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5926455" y="1741805"/>
            <a:ext cx="927100" cy="1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3646170" y="2985770"/>
            <a:ext cx="635" cy="12122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"/>
          <p:cNvSpPr txBox="1"/>
          <p:nvPr/>
        </p:nvSpPr>
        <p:spPr>
          <a:xfrm>
            <a:off x="188198" y="4330065"/>
            <a:ext cx="232537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汽轮机转速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蒸汽压力、温度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控制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">
      <a:dk1>
        <a:srgbClr val="000000"/>
      </a:dk1>
      <a:lt1>
        <a:srgbClr val="FFFFFF"/>
      </a:lt1>
      <a:dk2>
        <a:srgbClr val="FC3159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WPS 演示</Application>
  <PresentationFormat>全屏显示(4:3)</PresentationFormat>
  <Paragraphs>209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黑体</vt:lpstr>
      <vt:lpstr>Times New Roman</vt:lpstr>
      <vt:lpstr>微软雅黑</vt:lpstr>
      <vt:lpstr>Arial Unicode MS</vt:lpstr>
      <vt:lpstr>默认设计模板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齐皓</cp:lastModifiedBy>
  <cp:revision>53</cp:revision>
  <dcterms:created xsi:type="dcterms:W3CDTF">2018-03-05T08:00:00Z</dcterms:created>
  <dcterms:modified xsi:type="dcterms:W3CDTF">2020-02-29T00:48:34Z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